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02/10/2021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Neurovascular Coupling Impairment and cognitive deficit in heart failure patients with reduced and recovered ejection fraction</a:t>
            </a:r>
            <a:endParaRPr lang="pt-P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Aires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A.;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Andrade, A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.;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Ferreira, J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.;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Azevedo,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E.;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Araújo,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P.;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Gomes,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F.;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Castro,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P.</a:t>
            </a:r>
            <a:endParaRPr lang="pt-P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ESNCH -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830890" cy="142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logo_FMUP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7" y="5119645"/>
            <a:ext cx="682314" cy="10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35" y="5026705"/>
            <a:ext cx="982117" cy="11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Á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62"/>
    </mc:Choice>
    <mc:Fallback>
      <p:transition spd="slow" advTm="1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Background &amp; Aims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Heart failure </a:t>
            </a:r>
            <a:r>
              <a:rPr lang="en-US" sz="2400" dirty="0"/>
              <a:t>(HF) is a prevalent disease </a:t>
            </a:r>
            <a:endParaRPr lang="en-US" sz="2400" dirty="0" smtClean="0"/>
          </a:p>
          <a:p>
            <a:pPr marL="457200" lvl="1" indent="0" algn="just">
              <a:buNone/>
            </a:pPr>
            <a:endParaRPr lang="en-US" sz="2000" dirty="0"/>
          </a:p>
          <a:p>
            <a:pPr algn="just"/>
            <a:r>
              <a:rPr lang="en-US" sz="2400" dirty="0"/>
              <a:t>To evaluate </a:t>
            </a:r>
            <a:r>
              <a:rPr lang="en-GB" sz="2400" b="1" dirty="0">
                <a:solidFill>
                  <a:srgbClr val="C00000"/>
                </a:solidFill>
              </a:rPr>
              <a:t>neurovascular coupling </a:t>
            </a:r>
            <a:r>
              <a:rPr lang="en-GB" sz="2400" dirty="0"/>
              <a:t>(NVC) in HF patients with reduced and recovered ejection fraction and </a:t>
            </a:r>
            <a:r>
              <a:rPr lang="en-US" sz="2400" dirty="0"/>
              <a:t>healthy subjects, through a battery of </a:t>
            </a:r>
            <a:r>
              <a:rPr lang="en-US" sz="2400" b="1" dirty="0">
                <a:solidFill>
                  <a:srgbClr val="C00000"/>
                </a:solidFill>
              </a:rPr>
              <a:t>dynamic transcranial Doppler </a:t>
            </a:r>
            <a:r>
              <a:rPr lang="en-US" sz="2400" dirty="0"/>
              <a:t>(TCD) tests. </a:t>
            </a:r>
            <a:endParaRPr lang="en-US" sz="2400" dirty="0" smtClean="0"/>
          </a:p>
          <a:p>
            <a:pPr algn="just"/>
            <a:r>
              <a:rPr lang="en-US" sz="2400" dirty="0" smtClean="0"/>
              <a:t>To </a:t>
            </a:r>
            <a:r>
              <a:rPr lang="en-US" sz="2400" dirty="0"/>
              <a:t>explore if </a:t>
            </a:r>
            <a:r>
              <a:rPr lang="en-US" sz="2400" b="1" dirty="0">
                <a:solidFill>
                  <a:srgbClr val="C00000"/>
                </a:solidFill>
              </a:rPr>
              <a:t>NVC parameters </a:t>
            </a:r>
            <a:r>
              <a:rPr lang="en-US" sz="2400" dirty="0"/>
              <a:t>are associated with </a:t>
            </a:r>
            <a:r>
              <a:rPr lang="en-US" sz="2400" b="1" dirty="0">
                <a:solidFill>
                  <a:srgbClr val="C00000"/>
                </a:solidFill>
              </a:rPr>
              <a:t>cognitive decline.</a:t>
            </a:r>
            <a:endParaRPr lang="pt-PT" sz="2400" b="1" dirty="0">
              <a:solidFill>
                <a:srgbClr val="C00000"/>
              </a:solidFill>
            </a:endParaRPr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42"/>
    </mc:Choice>
    <mc:Fallback>
      <p:transition spd="slow" advTm="63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Methods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en-US" sz="2400" dirty="0"/>
              <a:t>We performed a </a:t>
            </a:r>
            <a:r>
              <a:rPr lang="en-US" sz="2400" b="1" dirty="0">
                <a:solidFill>
                  <a:srgbClr val="C00000"/>
                </a:solidFill>
              </a:rPr>
              <a:t>cross-sectional observational study </a:t>
            </a:r>
            <a:r>
              <a:rPr lang="en-US" sz="2400" dirty="0"/>
              <a:t>of TCD </a:t>
            </a:r>
            <a:r>
              <a:rPr lang="en-US" sz="2400" dirty="0" err="1"/>
              <a:t>vasoregulation</a:t>
            </a:r>
            <a:r>
              <a:rPr lang="en-US" sz="2400" dirty="0"/>
              <a:t> tests in HF patients </a:t>
            </a:r>
            <a:r>
              <a:rPr lang="en-GB" sz="2400" dirty="0"/>
              <a:t>with reduced (</a:t>
            </a:r>
            <a:r>
              <a:rPr lang="en-US" sz="2400" b="1" dirty="0" err="1">
                <a:solidFill>
                  <a:srgbClr val="C00000"/>
                </a:solidFill>
              </a:rPr>
              <a:t>HFrEF</a:t>
            </a:r>
            <a:r>
              <a:rPr lang="en-US" sz="2400" dirty="0"/>
              <a:t>)</a:t>
            </a:r>
            <a:r>
              <a:rPr lang="en-GB" sz="2400" dirty="0"/>
              <a:t> and recovered ejection fraction (</a:t>
            </a:r>
            <a:r>
              <a:rPr lang="en-GB" sz="2400" b="1" dirty="0" err="1">
                <a:solidFill>
                  <a:srgbClr val="C00000"/>
                </a:solidFill>
              </a:rPr>
              <a:t>HFrecEF</a:t>
            </a:r>
            <a:r>
              <a:rPr lang="en-GB" sz="2400" dirty="0"/>
              <a:t>)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healthy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controls</a:t>
            </a:r>
          </a:p>
          <a:p>
            <a:pPr lvl="1" algn="just"/>
            <a:r>
              <a:rPr lang="en-US" sz="2000" dirty="0" smtClean="0"/>
              <a:t>Cerebral </a:t>
            </a:r>
            <a:r>
              <a:rPr lang="en-US" sz="2000" dirty="0"/>
              <a:t>blood flow velocity (CBFV) in right middle and left posterior cerebral arteries. 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NVC </a:t>
            </a:r>
            <a:r>
              <a:rPr lang="en-US" sz="2000" dirty="0"/>
              <a:t>was assessed by the CBFV response to visual stimulation. </a:t>
            </a:r>
            <a:endParaRPr lang="en-US" sz="2000" dirty="0" smtClean="0"/>
          </a:p>
          <a:p>
            <a:pPr lvl="1" algn="just"/>
            <a:r>
              <a:rPr lang="en-US" sz="2000" dirty="0" err="1" smtClean="0"/>
              <a:t>MoCA</a:t>
            </a:r>
            <a:r>
              <a:rPr lang="en-US" sz="2000" dirty="0" smtClean="0"/>
              <a:t> </a:t>
            </a:r>
            <a:r>
              <a:rPr lang="en-US" sz="2000" dirty="0"/>
              <a:t>test was performed to assess cognitive status.</a:t>
            </a:r>
            <a:endParaRPr lang="pt-PT" sz="2000" b="1" dirty="0">
              <a:solidFill>
                <a:srgbClr val="C00000"/>
              </a:solidFill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49"/>
    </mc:Choice>
    <mc:Fallback>
      <p:transition spd="slow" advTm="31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sz="2400" b="1" dirty="0"/>
              <a:t>23 </a:t>
            </a:r>
            <a:r>
              <a:rPr lang="en-US" sz="2400" dirty="0"/>
              <a:t>patients with </a:t>
            </a:r>
            <a:r>
              <a:rPr lang="en-US" sz="2400" b="1" dirty="0" err="1" smtClean="0">
                <a:solidFill>
                  <a:srgbClr val="C00000"/>
                </a:solidFill>
              </a:rPr>
              <a:t>HFrEF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/>
              <a:t>8</a:t>
            </a:r>
            <a:r>
              <a:rPr lang="en-US" sz="2400" dirty="0" smtClean="0"/>
              <a:t> </a:t>
            </a:r>
            <a:r>
              <a:rPr lang="en-US" sz="2400" dirty="0"/>
              <a:t>patients </a:t>
            </a:r>
            <a:r>
              <a:rPr lang="en-US" sz="2400" dirty="0" smtClean="0"/>
              <a:t>with </a:t>
            </a:r>
            <a:r>
              <a:rPr lang="en-US" sz="2400" b="1" dirty="0" err="1" smtClean="0">
                <a:solidFill>
                  <a:srgbClr val="C00000"/>
                </a:solidFill>
              </a:rPr>
              <a:t>HFrecEF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/>
              <a:t>13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healthy controls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NVC </a:t>
            </a:r>
            <a:r>
              <a:rPr lang="en-US" sz="2400" b="1" dirty="0">
                <a:solidFill>
                  <a:srgbClr val="C00000"/>
                </a:solidFill>
              </a:rPr>
              <a:t>was significantly impaired in </a:t>
            </a:r>
            <a:r>
              <a:rPr lang="en-US" sz="2400" b="1" dirty="0" err="1">
                <a:solidFill>
                  <a:srgbClr val="C00000"/>
                </a:solidFill>
              </a:rPr>
              <a:t>HFrEF</a:t>
            </a:r>
            <a:r>
              <a:rPr lang="en-US" sz="2400" b="1" dirty="0">
                <a:solidFill>
                  <a:srgbClr val="C00000"/>
                </a:solidFill>
              </a:rPr>
              <a:t> patients </a:t>
            </a:r>
            <a:r>
              <a:rPr lang="en-US" sz="2400" dirty="0"/>
              <a:t>with reduced augmentation of CBFV during stimulation </a:t>
            </a:r>
            <a:endParaRPr lang="en-US" sz="2400" dirty="0" smtClean="0"/>
          </a:p>
          <a:p>
            <a:pPr lvl="1"/>
            <a:r>
              <a:rPr lang="en-US" sz="1800" dirty="0" smtClean="0"/>
              <a:t>overshoot </a:t>
            </a:r>
            <a:r>
              <a:rPr lang="en-US" sz="1800" dirty="0"/>
              <a:t>systolic CBFV </a:t>
            </a:r>
            <a:r>
              <a:rPr lang="en-US" sz="1800" dirty="0" smtClean="0"/>
              <a:t>(19.116.92 </a:t>
            </a:r>
            <a:r>
              <a:rPr lang="en-US" sz="1800" dirty="0"/>
              <a:t>vs 22.61 7.78 vs 27.92 6.84, p = </a:t>
            </a:r>
            <a:r>
              <a:rPr lang="en-US" sz="1800" b="1" dirty="0"/>
              <a:t>0.04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slower </a:t>
            </a:r>
            <a:r>
              <a:rPr lang="en-US" sz="1800" dirty="0"/>
              <a:t>upright of CBFV (rate time to overshoot: 1.19-3.0 vs. 3.06 (4.30) vs. 2.90-3.84, p = 0.02); </a:t>
            </a:r>
            <a:r>
              <a:rPr lang="en-US" sz="1800" b="1" dirty="0"/>
              <a:t>p = 0.023</a:t>
            </a:r>
            <a:r>
              <a:rPr lang="en-US" sz="1800" dirty="0"/>
              <a:t>) </a:t>
            </a:r>
            <a:endParaRPr lang="en-US" sz="1800" dirty="0" smtClean="0"/>
          </a:p>
          <a:p>
            <a:pPr lvl="1"/>
            <a:r>
              <a:rPr lang="en-US" sz="1800" dirty="0" smtClean="0"/>
              <a:t>reduced </a:t>
            </a:r>
            <a:r>
              <a:rPr lang="en-US" sz="1800" dirty="0"/>
              <a:t>arterial oscillatory properties (natural frequency 0.17  0.06 vs. 0.20  0.09 vs. 0.24 0.07, p = 0.03; attenuation 0.34-0.24 vs. 0.48-0.35 vs. 0.50 0.23, p = 0.05). </a:t>
            </a:r>
            <a:endParaRPr lang="pt-PT" sz="1800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17"/>
    </mc:Choice>
    <mc:Fallback>
      <p:transition spd="slow" advTm="49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en-US" sz="2400" b="1" dirty="0"/>
              <a:t>23 </a:t>
            </a:r>
            <a:r>
              <a:rPr lang="en-US" sz="2400" dirty="0"/>
              <a:t>patients with </a:t>
            </a:r>
            <a:r>
              <a:rPr lang="en-US" sz="2400" b="1" dirty="0" err="1" smtClean="0">
                <a:solidFill>
                  <a:srgbClr val="C00000"/>
                </a:solidFill>
              </a:rPr>
              <a:t>HFrEF</a:t>
            </a:r>
            <a:endParaRPr lang="en-US" sz="2400" b="1" dirty="0">
              <a:solidFill>
                <a:srgbClr val="C00000"/>
              </a:solidFill>
            </a:endParaRPr>
          </a:p>
          <a:p>
            <a:pPr algn="just"/>
            <a:r>
              <a:rPr lang="en-US" sz="2400" b="1" dirty="0" smtClean="0"/>
              <a:t>8</a:t>
            </a:r>
            <a:r>
              <a:rPr lang="en-US" sz="2400" dirty="0" smtClean="0"/>
              <a:t> </a:t>
            </a:r>
            <a:r>
              <a:rPr lang="en-US" sz="2400" dirty="0"/>
              <a:t>patients </a:t>
            </a:r>
            <a:r>
              <a:rPr lang="en-US" sz="2400" dirty="0" smtClean="0"/>
              <a:t>with </a:t>
            </a:r>
            <a:r>
              <a:rPr lang="en-US" sz="2400" b="1" dirty="0" err="1" smtClean="0">
                <a:solidFill>
                  <a:srgbClr val="C00000"/>
                </a:solidFill>
              </a:rPr>
              <a:t>HFrecEF</a:t>
            </a:r>
            <a:endParaRPr lang="en-US" sz="2400" b="1" dirty="0">
              <a:solidFill>
                <a:srgbClr val="C00000"/>
              </a:solidFill>
            </a:endParaRPr>
          </a:p>
          <a:p>
            <a:pPr algn="just"/>
            <a:r>
              <a:rPr lang="en-US" sz="2400" b="1" dirty="0" smtClean="0"/>
              <a:t>13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healthy controls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Logistic </a:t>
            </a:r>
            <a:r>
              <a:rPr lang="en-US" sz="2400" dirty="0"/>
              <a:t>regression for </a:t>
            </a:r>
            <a:r>
              <a:rPr lang="en-US" sz="2400" dirty="0" err="1"/>
              <a:t>MoCA</a:t>
            </a:r>
            <a:r>
              <a:rPr lang="en-US" sz="2400" dirty="0"/>
              <a:t> score (normal vs cognitive deficit) according to NCV parameters did not show significant differences between groups.</a:t>
            </a:r>
            <a:endParaRPr lang="pt-PT" sz="2400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4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16"/>
    </mc:Choice>
    <mc:Fallback>
      <p:transition spd="slow" advTm="22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sz="2400" dirty="0" smtClean="0"/>
              <a:t>HF </a:t>
            </a:r>
            <a:r>
              <a:rPr lang="en-US" sz="2400" dirty="0"/>
              <a:t>may have an </a:t>
            </a:r>
            <a:r>
              <a:rPr lang="en-US" sz="2400" b="1" dirty="0">
                <a:solidFill>
                  <a:srgbClr val="C00000"/>
                </a:solidFill>
              </a:rPr>
              <a:t>impairment of the neurovascular unit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NVC </a:t>
            </a:r>
            <a:r>
              <a:rPr lang="en-US" sz="2400" dirty="0"/>
              <a:t>parameters </a:t>
            </a:r>
            <a:r>
              <a:rPr lang="en-US" sz="2400" b="1" dirty="0">
                <a:solidFill>
                  <a:srgbClr val="C00000"/>
                </a:solidFill>
              </a:rPr>
              <a:t>do not seem to be associated with </a:t>
            </a:r>
            <a:r>
              <a:rPr lang="en-US" sz="2400" b="1" dirty="0" err="1">
                <a:solidFill>
                  <a:srgbClr val="C00000"/>
                </a:solidFill>
              </a:rPr>
              <a:t>MoCA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score compatible with cognitive deficit.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Further </a:t>
            </a:r>
            <a:r>
              <a:rPr lang="en-US" sz="2400" dirty="0"/>
              <a:t>prospective studies are needed to explore if NVC parameters may predict cognitive decline.</a:t>
            </a:r>
            <a:endParaRPr lang="pt-PT" sz="2400" dirty="0"/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73"/>
    </mc:Choice>
    <mc:Fallback>
      <p:transition spd="slow" advTm="36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350</Words>
  <Application>Microsoft Office PowerPoint</Application>
  <PresentationFormat>Apresentação no Ecrã (4:3)</PresentationFormat>
  <Paragraphs>32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Neurovascular Coupling Impairment and cognitive deficit in heart failure patients with reduced and recovered ejection fraction</vt:lpstr>
      <vt:lpstr>Background &amp; Aims</vt:lpstr>
      <vt:lpstr>Methods</vt:lpstr>
      <vt:lpstr>Results</vt:lpstr>
      <vt:lpstr>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Neurovascular Coupling Impairment and cognitive deficit in heart failure patients with reduced and recovered ejection fraction</dc:title>
  <dc:creator>Ana Aires</dc:creator>
  <cp:lastModifiedBy>Ana Aires</cp:lastModifiedBy>
  <cp:revision>5</cp:revision>
  <dcterms:created xsi:type="dcterms:W3CDTF">2021-10-01T00:06:35Z</dcterms:created>
  <dcterms:modified xsi:type="dcterms:W3CDTF">2021-10-02T03:24:02Z</dcterms:modified>
</cp:coreProperties>
</file>